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83" r:id="rId5"/>
    <p:sldId id="260" r:id="rId6"/>
    <p:sldId id="261" r:id="rId7"/>
    <p:sldId id="262" r:id="rId8"/>
    <p:sldId id="263" r:id="rId9"/>
    <p:sldId id="289" r:id="rId10"/>
    <p:sldId id="278" r:id="rId11"/>
    <p:sldId id="290" r:id="rId12"/>
    <p:sldId id="266" r:id="rId13"/>
    <p:sldId id="267" r:id="rId14"/>
    <p:sldId id="268" r:id="rId15"/>
    <p:sldId id="269" r:id="rId16"/>
    <p:sldId id="270" r:id="rId17"/>
    <p:sldId id="271" r:id="rId18"/>
    <p:sldId id="285" r:id="rId19"/>
    <p:sldId id="265" r:id="rId20"/>
    <p:sldId id="272" r:id="rId21"/>
    <p:sldId id="293" r:id="rId22"/>
    <p:sldId id="296" r:id="rId23"/>
    <p:sldId id="274" r:id="rId24"/>
    <p:sldId id="27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3735"/>
    <a:srgbClr val="D9020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30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FC065-5D16-48D8-BD78-EC636424E809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56487-3873-43C3-ADB1-463FA416D8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03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2CDAA4-01E9-44DE-AA39-6667A8D52CEC}" type="slidenum">
              <a:rPr lang="en-US"/>
              <a:pPr/>
              <a:t>2</a:t>
            </a:fld>
            <a:endParaRPr 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81C736-1D73-4E88-8203-6A1AA95D65D9}" type="slidenum">
              <a:rPr lang="en-US"/>
              <a:pPr/>
              <a:t>3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4F02F9-8D06-4BD8-93F4-99E0EDA2C70F}" type="slidenum">
              <a:rPr lang="en-US"/>
              <a:pPr/>
              <a:t>8</a:t>
            </a:fld>
            <a:endParaRPr 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008B9C-5D27-4F5A-8573-0F7D68DEBEE9}" type="slidenum">
              <a:rPr lang="en-US"/>
              <a:pPr/>
              <a:t>13</a:t>
            </a:fld>
            <a:endParaRPr lang="en-US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ngramSELL3C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81200"/>
            <a:ext cx="3124200" cy="2590800"/>
          </a:xfrm>
        </p:spPr>
        <p:txBody>
          <a:bodyPr/>
          <a:lstStyle>
            <a:lvl1pPr>
              <a:defRPr sz="4400" spc="-15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800600"/>
            <a:ext cx="3200400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Text Box 17"/>
          <p:cNvSpPr txBox="1">
            <a:spLocks noChangeArrowheads="1"/>
          </p:cNvSpPr>
          <p:nvPr userDrawn="1"/>
        </p:nvSpPr>
        <p:spPr bwMode="auto">
          <a:xfrm>
            <a:off x="0" y="6477000"/>
            <a:ext cx="3886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800" dirty="0">
                <a:solidFill>
                  <a:schemeClr val="tx1"/>
                </a:solidFill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©2013 Cengage Learning. All Rights Reserved. May not be scanned, copied or duplicated, or posted to a publicly accessible website, in whole or in part.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-114300" y="38100"/>
            <a:ext cx="3276600" cy="2219325"/>
          </a:xfrm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buNone/>
              <a:defRPr lang="en-US" sz="11500" b="0" i="0" kern="1200" dirty="0">
                <a:solidFill>
                  <a:schemeClr val="bg1"/>
                </a:solidFill>
                <a:latin typeface="Constantia"/>
                <a:ea typeface="+mn-ea"/>
                <a:cs typeface="Constantia"/>
              </a:defRPr>
            </a:lvl1pPr>
          </a:lstStyle>
          <a:p>
            <a:pPr lvl="0"/>
            <a:r>
              <a:rPr lang="en-US" dirty="0" err="1" smtClean="0"/>
              <a:t>Ch</a:t>
            </a:r>
            <a:r>
              <a:rPr lang="en-US" dirty="0" smtClean="0"/>
              <a:t>#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5/7/14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ngramSELL32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00200"/>
            <a:ext cx="71628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533400" y="6629400"/>
            <a:ext cx="74676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800" dirty="0">
                <a:solidFill>
                  <a:srgbClr val="BFBFBF"/>
                </a:solidFill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©2013 Cengage Learning. All Rights Reserved. May not be scanned, copied or duplicated, or posted to a publicly accessible website, in whole or in part.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05775" y="133350"/>
            <a:ext cx="99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6000" b="0" i="0" kern="1200" dirty="0" smtClean="0">
                <a:solidFill>
                  <a:schemeClr val="bg1"/>
                </a:solidFill>
                <a:latin typeface="Constantia"/>
                <a:ea typeface="+mn-ea"/>
                <a:cs typeface="Constantia"/>
              </a:rPr>
              <a:t>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600" b="0" i="0" kern="1200">
          <a:solidFill>
            <a:srgbClr val="D90202"/>
          </a:solidFill>
          <a:latin typeface="Constantia"/>
          <a:ea typeface="+mj-ea"/>
          <a:cs typeface="Constanti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D90202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Planning </a:t>
            </a:r>
            <a:r>
              <a:rPr lang="en-US" sz="3600" dirty="0"/>
              <a:t>Sales Dialogues and Presentations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45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Sales Proposal</a:t>
            </a:r>
            <a:br>
              <a:rPr lang="en-US" dirty="0" smtClean="0"/>
            </a:br>
            <a:r>
              <a:rPr lang="en-US" sz="2800" dirty="0" smtClean="0"/>
              <a:t>Reliability and Assurance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90600" y="1600200"/>
            <a:ext cx="7162800" cy="3276600"/>
          </a:xfrm>
        </p:spPr>
        <p:txBody>
          <a:bodyPr/>
          <a:lstStyle/>
          <a:p>
            <a:r>
              <a:rPr lang="en-US" sz="2400" dirty="0" smtClean="0"/>
              <a:t>                                             reflects your (the seller’s) ability </a:t>
            </a:r>
            <a:r>
              <a:rPr lang="en-US" sz="2400" dirty="0"/>
              <a:t>to identify creative, dependable, and realistic solutions and strategies and match them  to the buyer’s needs and wants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  <a:p>
            <a:pPr>
              <a:spcBef>
                <a:spcPts val="0"/>
              </a:spcBef>
            </a:pPr>
            <a:r>
              <a:rPr lang="en-US" sz="2400" dirty="0" smtClean="0"/>
              <a:t>                                              builds </a:t>
            </a:r>
            <a:r>
              <a:rPr lang="en-US" sz="2400" dirty="0"/>
              <a:t>the buyer’s trust and confidence in your ability to deliver, implement, produce, and/or provide benefits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 bwMode="gray">
          <a:xfrm>
            <a:off x="895518" y="1600200"/>
            <a:ext cx="3505032" cy="457200"/>
            <a:chOff x="3859209" y="1972147"/>
            <a:chExt cx="3505032" cy="457200"/>
          </a:xfrm>
        </p:grpSpPr>
        <p:sp>
          <p:nvSpPr>
            <p:cNvPr id="7" name="Rounded Rectangle 6"/>
            <p:cNvSpPr/>
            <p:nvPr/>
          </p:nvSpPr>
          <p:spPr bwMode="gray">
            <a:xfrm>
              <a:off x="4011441" y="1999306"/>
              <a:ext cx="3352800" cy="38175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rgbClr val="FFFFFF"/>
                </a:gs>
              </a:gsLst>
              <a:lin ang="0" scaled="1"/>
              <a:tileRect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25400">
              <a:extrusionClr>
                <a:srgbClr val="FFFFFF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</a:rPr>
                <a:t>Reliability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 bwMode="gray">
            <a:xfrm>
              <a:off x="3859209" y="1972147"/>
              <a:ext cx="457200" cy="457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effectLst>
              <a:outerShdw blurRad="50800" dist="38100" dir="5400000" algn="br" rotWithShape="0">
                <a:srgbClr val="000000">
                  <a:alpha val="35000"/>
                </a:srgbClr>
              </a:outerShdw>
              <a:reflection blurRad="6350" stA="50000" endA="300" endPos="38500" dist="50800" dir="5400000" sy="-100000" algn="bl" rotWithShape="0"/>
            </a:effectLst>
            <a:scene3d>
              <a:camera prst="orthographicFront">
                <a:rot lat="0" lon="0" rev="0"/>
              </a:camera>
              <a:lightRig rig="glow" dir="l">
                <a:rot lat="0" lon="0" rev="2400000"/>
              </a:lightRig>
            </a:scene3d>
            <a:sp3d prstMaterial="metal">
              <a:bevelT w="215900" h="215900"/>
              <a:contourClr>
                <a:schemeClr val="tx1"/>
              </a:contourClr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en-US" sz="6200" b="1" i="1">
                <a:gradFill flip="none" rotWithShape="1">
                  <a:gsLst>
                    <a:gs pos="0">
                      <a:srgbClr val="FFFFFF">
                        <a:shade val="30000"/>
                        <a:satMod val="115000"/>
                        <a:alpha val="20000"/>
                      </a:srgbClr>
                    </a:gs>
                    <a:gs pos="50000">
                      <a:srgbClr val="FFFFFF">
                        <a:shade val="67500"/>
                        <a:satMod val="115000"/>
                        <a:alpha val="20000"/>
                      </a:srgbClr>
                    </a:gs>
                    <a:gs pos="100000">
                      <a:srgbClr val="FFFFFF">
                        <a:shade val="100000"/>
                        <a:satMod val="115000"/>
                        <a:alpha val="20000"/>
                      </a:srgbClr>
                    </a:gs>
                  </a:gsLst>
                  <a:lin ang="16200000" scaled="1"/>
                  <a:tileRect/>
                </a:gra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7" y="3790950"/>
            <a:ext cx="3687763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971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Sales Proposal</a:t>
            </a:r>
            <a:br>
              <a:rPr lang="en-US" dirty="0" smtClean="0"/>
            </a:br>
            <a:r>
              <a:rPr lang="en-US" sz="2800" dirty="0" smtClean="0"/>
              <a:t>Tangibles, Empathy, &amp; Responsiveness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2400" dirty="0" smtClean="0"/>
              <a:t>                                              enhance </a:t>
            </a:r>
            <a:r>
              <a:rPr lang="en-US" sz="2400" dirty="0"/>
              <a:t>and support the communication of your message and invite readership by its overall appearance, content, and organization</a:t>
            </a:r>
            <a:r>
              <a:rPr lang="en-US" sz="2400" dirty="0" smtClean="0"/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 smtClean="0"/>
          </a:p>
          <a:p>
            <a:pPr>
              <a:spcBef>
                <a:spcPts val="0"/>
              </a:spcBef>
            </a:pPr>
            <a:r>
              <a:rPr lang="en-US" sz="2400" dirty="0" smtClean="0"/>
              <a:t>                                                confirms your thorough understanding of the buyer’s business and his or her specific needs and wants.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 smtClean="0"/>
          </a:p>
          <a:p>
            <a:pPr>
              <a:spcBef>
                <a:spcPts val="0"/>
              </a:spcBef>
            </a:pPr>
            <a:r>
              <a:rPr lang="en-US" sz="2400" dirty="0" smtClean="0"/>
              <a:t>                                                developed in a timely manner and demonstrates a willingness to provide solutions for the buyer’s needs and wants and to help measure results.</a:t>
            </a:r>
          </a:p>
          <a:p>
            <a:pPr>
              <a:spcBef>
                <a:spcPts val="0"/>
              </a:spcBef>
            </a:pP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14475"/>
            <a:ext cx="36576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52800"/>
            <a:ext cx="377983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800600"/>
            <a:ext cx="3743325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5016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Organized Sales Dialogues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52525" y="1608992"/>
            <a:ext cx="6400800" cy="3877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300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Discovering Needs – Review ADAPT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371600"/>
            <a:ext cx="5586413" cy="471011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0274164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Sales Dialogue Template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219200"/>
            <a:ext cx="4768265" cy="49530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4006827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b="45626"/>
          <a:stretch>
            <a:fillRect/>
          </a:stretch>
        </p:blipFill>
        <p:spPr bwMode="auto">
          <a:xfrm>
            <a:off x="685800" y="1381124"/>
            <a:ext cx="4648200" cy="341720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Sales Dialogue Template </a:t>
            </a:r>
            <a:r>
              <a:rPr lang="en-US" sz="1800" dirty="0" smtClean="0"/>
              <a:t>(cont.)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53914"/>
          <a:stretch>
            <a:fillRect/>
          </a:stretch>
        </p:blipFill>
        <p:spPr bwMode="auto">
          <a:xfrm>
            <a:off x="3962400" y="3352800"/>
            <a:ext cx="4917077" cy="306387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08442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Sales Dialogue Template </a:t>
            </a:r>
            <a:r>
              <a:rPr lang="en-US" sz="1800" dirty="0" smtClean="0"/>
              <a:t>(cont.)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295400"/>
            <a:ext cx="5105400" cy="508661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565169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Value Proposition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66800" y="1600200"/>
            <a:ext cx="6705600" cy="4572000"/>
            <a:chOff x="1475691" y="1524000"/>
            <a:chExt cx="7488018" cy="4991100"/>
          </a:xfrm>
        </p:grpSpPr>
        <p:pic>
          <p:nvPicPr>
            <p:cNvPr id="5" name="Picture 4" descr="dreamstime_526682.jpg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1475691" y="1524000"/>
              <a:ext cx="7488018" cy="4991100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3" name="TextBox 2"/>
            <p:cNvSpPr txBox="1"/>
            <p:nvPr/>
          </p:nvSpPr>
          <p:spPr>
            <a:xfrm>
              <a:off x="1524000" y="1600200"/>
              <a:ext cx="7391400" cy="1219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Customer Value Proposition:  </a:t>
              </a:r>
              <a:r>
                <a:rPr lang="en-US" sz="2400" dirty="0" smtClean="0">
                  <a:solidFill>
                    <a:schemeClr val="bg1"/>
                  </a:solidFill>
                </a:rPr>
                <a:t>A statement of how the sales offering will add value to the prospect’s business by meeting a need or providing an opportunity.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400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Value Proposition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7351713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4138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Ethical Dilemma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765" r="100000">
                        <a14:foregroundMark x1="81193" y1="10082" x2="76147" y2="125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19200"/>
            <a:ext cx="4819132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0786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828800" y="1828800"/>
            <a:ext cx="6172200" cy="3477875"/>
          </a:xfr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sz="2400" dirty="0" smtClean="0"/>
              <a:t>Explain why it is essential to focus on the customer when planning a sales call.</a:t>
            </a:r>
          </a:p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endParaRPr lang="en-US" sz="2400" dirty="0" smtClean="0"/>
          </a:p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sz="2400" dirty="0" smtClean="0"/>
              <a:t>Understand </a:t>
            </a:r>
            <a:r>
              <a:rPr lang="en-US" sz="2400" dirty="0"/>
              <a:t>alternative ways of communicating with prospects and customers through canned sales presentations, written sales proposals, and organized </a:t>
            </a:r>
            <a:r>
              <a:rPr lang="en-US" sz="2400" dirty="0" smtClean="0"/>
              <a:t>sales dialogues </a:t>
            </a:r>
            <a:r>
              <a:rPr lang="en-US" sz="2400" dirty="0"/>
              <a:t>or presentations</a:t>
            </a:r>
            <a:r>
              <a:rPr lang="en-US" sz="2400" dirty="0" smtClean="0"/>
              <a:t>.</a:t>
            </a:r>
            <a:endParaRPr lang="en-US" sz="2400" dirty="0"/>
          </a:p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endParaRPr lang="en-US" sz="2400" dirty="0" smtClean="0"/>
          </a:p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sz="2400" dirty="0" smtClean="0"/>
              <a:t>Discuss the nine </a:t>
            </a:r>
            <a:r>
              <a:rPr lang="en-US" sz="2400" dirty="0"/>
              <a:t>components in the </a:t>
            </a:r>
            <a:r>
              <a:rPr lang="en-US" sz="2400" dirty="0" smtClean="0"/>
              <a:t>sales dialogue template that can be used for planning an organized sales dialogue or presentation.</a:t>
            </a: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914400" y="1828800"/>
            <a:ext cx="880073" cy="589767"/>
            <a:chOff x="2256183" y="3728808"/>
            <a:chExt cx="880073" cy="589767"/>
          </a:xfrm>
        </p:grpSpPr>
        <p:sp>
          <p:nvSpPr>
            <p:cNvPr id="5" name="TextBox 4"/>
            <p:cNvSpPr txBox="1"/>
            <p:nvPr/>
          </p:nvSpPr>
          <p:spPr>
            <a:xfrm>
              <a:off x="2256183" y="3728808"/>
              <a:ext cx="248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C00000"/>
                  </a:solidFill>
                </a:rPr>
                <a:t>L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469642" y="3791547"/>
              <a:ext cx="349758" cy="349758"/>
            </a:xfrm>
            <a:prstGeom prst="ellipse">
              <a:avLst/>
            </a:prstGeom>
            <a:solidFill>
              <a:schemeClr val="accent6">
                <a:lumMod val="75000"/>
                <a:alpha val="37000"/>
              </a:scheme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43200" y="3733800"/>
              <a:ext cx="39305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1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14400" y="2676525"/>
            <a:ext cx="880073" cy="589767"/>
            <a:chOff x="2256183" y="3728808"/>
            <a:chExt cx="880073" cy="589767"/>
          </a:xfrm>
        </p:grpSpPr>
        <p:sp>
          <p:nvSpPr>
            <p:cNvPr id="9" name="TextBox 8"/>
            <p:cNvSpPr txBox="1"/>
            <p:nvPr/>
          </p:nvSpPr>
          <p:spPr>
            <a:xfrm>
              <a:off x="2256183" y="3728808"/>
              <a:ext cx="248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C00000"/>
                  </a:solidFill>
                </a:rPr>
                <a:t>L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469642" y="3791547"/>
              <a:ext cx="349758" cy="349758"/>
            </a:xfrm>
            <a:prstGeom prst="ellipse">
              <a:avLst/>
            </a:prstGeom>
            <a:solidFill>
              <a:schemeClr val="accent6">
                <a:lumMod val="75000"/>
                <a:alpha val="37000"/>
              </a:scheme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43200" y="3733800"/>
              <a:ext cx="39305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2</a:t>
              </a:r>
              <a:endParaRPr lang="en-US" sz="3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14400" y="4200525"/>
            <a:ext cx="880073" cy="589767"/>
            <a:chOff x="2256183" y="3728808"/>
            <a:chExt cx="880073" cy="589767"/>
          </a:xfrm>
        </p:grpSpPr>
        <p:sp>
          <p:nvSpPr>
            <p:cNvPr id="13" name="TextBox 12"/>
            <p:cNvSpPr txBox="1"/>
            <p:nvPr/>
          </p:nvSpPr>
          <p:spPr>
            <a:xfrm>
              <a:off x="2256183" y="3728808"/>
              <a:ext cx="248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C00000"/>
                  </a:solidFill>
                </a:rPr>
                <a:t>L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469642" y="3791547"/>
              <a:ext cx="349758" cy="349758"/>
            </a:xfrm>
            <a:prstGeom prst="ellipse">
              <a:avLst/>
            </a:prstGeom>
            <a:solidFill>
              <a:schemeClr val="accent6">
                <a:lumMod val="75000"/>
                <a:alpha val="37000"/>
              </a:scheme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43200" y="3733800"/>
              <a:ext cx="39305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3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691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Buying Motives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7239000" cy="4800600"/>
          </a:xfrm>
        </p:spPr>
        <p:txBody>
          <a:bodyPr/>
          <a:lstStyle/>
          <a:p>
            <a:r>
              <a:rPr lang="en-US" sz="2800" dirty="0" smtClean="0"/>
              <a:t>Rational </a:t>
            </a:r>
            <a:br>
              <a:rPr lang="en-US" sz="2800" dirty="0" smtClean="0"/>
            </a:br>
            <a:r>
              <a:rPr lang="en-US" sz="2400" dirty="0" smtClean="0"/>
              <a:t>Typically relate to the </a:t>
            </a:r>
            <a:br>
              <a:rPr lang="en-US" sz="2400" dirty="0" smtClean="0"/>
            </a:br>
            <a:r>
              <a:rPr lang="en-US" sz="2400" dirty="0" smtClean="0"/>
              <a:t>economics of the situation,</a:t>
            </a:r>
            <a:br>
              <a:rPr lang="en-US" sz="2400" dirty="0" smtClean="0"/>
            </a:br>
            <a:r>
              <a:rPr lang="en-US" sz="2400" dirty="0" smtClean="0"/>
              <a:t>including cost, profitability,</a:t>
            </a:r>
            <a:br>
              <a:rPr lang="en-US" sz="2400" dirty="0" smtClean="0"/>
            </a:br>
            <a:r>
              <a:rPr lang="en-US" sz="2400" dirty="0" smtClean="0"/>
              <a:t>quality, services offered, and</a:t>
            </a:r>
            <a:br>
              <a:rPr lang="en-US" sz="2400" dirty="0" smtClean="0"/>
            </a:br>
            <a:r>
              <a:rPr lang="en-US" sz="2400" dirty="0" smtClean="0"/>
              <a:t>the total value of the seller’s</a:t>
            </a:r>
            <a:br>
              <a:rPr lang="en-US" sz="2400" dirty="0" smtClean="0"/>
            </a:br>
            <a:r>
              <a:rPr lang="en-US" sz="2400" dirty="0" smtClean="0"/>
              <a:t>offering as perceived by the</a:t>
            </a:r>
            <a:br>
              <a:rPr lang="en-US" sz="2400" dirty="0" smtClean="0"/>
            </a:br>
            <a:r>
              <a:rPr lang="en-US" sz="2400" dirty="0" smtClean="0"/>
              <a:t>customer.</a:t>
            </a:r>
            <a:endParaRPr lang="en-US" sz="2800" dirty="0" smtClean="0"/>
          </a:p>
          <a:p>
            <a:r>
              <a:rPr lang="en-US" sz="2800" dirty="0" smtClean="0"/>
              <a:t>Emotional</a:t>
            </a:r>
            <a:br>
              <a:rPr lang="en-US" sz="2800" dirty="0" smtClean="0"/>
            </a:br>
            <a:r>
              <a:rPr lang="en-US" sz="2400" dirty="0" smtClean="0"/>
              <a:t>Includes motives such as security, status, and need to be liked; sometimes difficult for salespeople to uncover these motives.</a:t>
            </a:r>
            <a:endParaRPr lang="en-US" sz="2800" dirty="0"/>
          </a:p>
        </p:txBody>
      </p:sp>
      <p:pic>
        <p:nvPicPr>
          <p:cNvPr id="4" name="Picture 3" descr="dreamstime_10968375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079644" y="2163733"/>
            <a:ext cx="3302356" cy="2636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464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and Benefits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200"/>
            <a:ext cx="4876800" cy="4027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4234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and Benefits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1590675"/>
            <a:ext cx="5034535" cy="4027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92" b="94167" l="1875" r="967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886200"/>
            <a:ext cx="44450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06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reamstime_4553299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1800" y="3304982"/>
            <a:ext cx="2362200" cy="355301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Engaging the Customer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52600"/>
            <a:ext cx="6553200" cy="2590800"/>
          </a:xfrm>
        </p:spPr>
        <p:txBody>
          <a:bodyPr/>
          <a:lstStyle/>
          <a:p>
            <a:pPr>
              <a:buNone/>
            </a:pPr>
            <a:r>
              <a:rPr lang="en-US" sz="2800" dirty="0" smtClean="0"/>
              <a:t>Request an appointment</a:t>
            </a:r>
          </a:p>
          <a:p>
            <a:r>
              <a:rPr lang="en-US" sz="2400" dirty="0" smtClean="0"/>
              <a:t>Give the prospect a reason why an appointment should be granted</a:t>
            </a:r>
          </a:p>
          <a:p>
            <a:r>
              <a:rPr lang="en-US" sz="2400" dirty="0" smtClean="0"/>
              <a:t>Request a specific amount of time</a:t>
            </a:r>
          </a:p>
          <a:p>
            <a:r>
              <a:rPr lang="en-US" sz="2400" dirty="0" smtClean="0"/>
              <a:t>Suggest a specific time for the </a:t>
            </a:r>
            <a:br>
              <a:rPr lang="en-US" sz="2400" dirty="0" smtClean="0"/>
            </a:br>
            <a:r>
              <a:rPr lang="en-US" sz="2400" dirty="0" smtClean="0"/>
              <a:t>appointment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1347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Ethical Dilemma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377" r="99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08125"/>
            <a:ext cx="6321425" cy="398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8257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828800" y="1828800"/>
            <a:ext cx="6096000" cy="2554545"/>
          </a:xfr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sz="2400" dirty="0"/>
              <a:t>Explain how to write a customer value proposition </a:t>
            </a:r>
            <a:r>
              <a:rPr lang="en-US" sz="2400" dirty="0" smtClean="0"/>
              <a:t>statement.</a:t>
            </a:r>
          </a:p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endParaRPr lang="en-US" sz="2400" dirty="0" smtClean="0"/>
          </a:p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sz="2400" dirty="0" smtClean="0"/>
              <a:t>Link </a:t>
            </a:r>
            <a:r>
              <a:rPr lang="en-US" sz="2400" dirty="0"/>
              <a:t>buying motives to benefits of the seller’s offering, support claims made for benefits, and reinforce verbal claims </a:t>
            </a:r>
            <a:r>
              <a:rPr lang="en-US" sz="2400" dirty="0" smtClean="0"/>
              <a:t>made.</a:t>
            </a:r>
          </a:p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endParaRPr lang="en-US" sz="2400" dirty="0" smtClean="0"/>
          </a:p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sz="2400" dirty="0" smtClean="0"/>
              <a:t>Engage </a:t>
            </a:r>
            <a:r>
              <a:rPr lang="en-US" sz="2400" dirty="0"/>
              <a:t>the customer by setting appointments.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14400" y="1828800"/>
            <a:ext cx="880073" cy="589767"/>
            <a:chOff x="2256183" y="3728808"/>
            <a:chExt cx="880073" cy="589767"/>
          </a:xfrm>
        </p:grpSpPr>
        <p:sp>
          <p:nvSpPr>
            <p:cNvPr id="5" name="TextBox 4"/>
            <p:cNvSpPr txBox="1"/>
            <p:nvPr/>
          </p:nvSpPr>
          <p:spPr>
            <a:xfrm>
              <a:off x="2256183" y="3728808"/>
              <a:ext cx="248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C00000"/>
                  </a:solidFill>
                </a:rPr>
                <a:t>L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469642" y="3791547"/>
              <a:ext cx="349758" cy="349758"/>
            </a:xfrm>
            <a:prstGeom prst="ellipse">
              <a:avLst/>
            </a:prstGeom>
            <a:solidFill>
              <a:schemeClr val="accent6">
                <a:lumMod val="75000"/>
                <a:alpha val="37000"/>
              </a:scheme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743200" y="3733800"/>
              <a:ext cx="39305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4</a:t>
              </a:r>
              <a:endParaRPr lang="en-US" sz="3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14400" y="2667000"/>
            <a:ext cx="880073" cy="589767"/>
            <a:chOff x="2256183" y="3728808"/>
            <a:chExt cx="880073" cy="589767"/>
          </a:xfrm>
        </p:grpSpPr>
        <p:sp>
          <p:nvSpPr>
            <p:cNvPr id="9" name="TextBox 8"/>
            <p:cNvSpPr txBox="1"/>
            <p:nvPr/>
          </p:nvSpPr>
          <p:spPr>
            <a:xfrm>
              <a:off x="2256183" y="3728808"/>
              <a:ext cx="248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C00000"/>
                  </a:solidFill>
                </a:rPr>
                <a:t>L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2469642" y="3791547"/>
              <a:ext cx="349758" cy="349758"/>
            </a:xfrm>
            <a:prstGeom prst="ellipse">
              <a:avLst/>
            </a:prstGeom>
            <a:solidFill>
              <a:schemeClr val="accent6">
                <a:lumMod val="75000"/>
                <a:alpha val="37000"/>
              </a:scheme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43200" y="3733800"/>
              <a:ext cx="39305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5</a:t>
              </a:r>
              <a:endParaRPr lang="en-US" sz="3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14400" y="3886200"/>
            <a:ext cx="880073" cy="589767"/>
            <a:chOff x="2256183" y="3728808"/>
            <a:chExt cx="880073" cy="589767"/>
          </a:xfrm>
        </p:grpSpPr>
        <p:sp>
          <p:nvSpPr>
            <p:cNvPr id="13" name="TextBox 12"/>
            <p:cNvSpPr txBox="1"/>
            <p:nvPr/>
          </p:nvSpPr>
          <p:spPr>
            <a:xfrm>
              <a:off x="2256183" y="3728808"/>
              <a:ext cx="248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C00000"/>
                  </a:solidFill>
                </a:rPr>
                <a:t>L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469642" y="3791547"/>
              <a:ext cx="349758" cy="349758"/>
            </a:xfrm>
            <a:prstGeom prst="ellipse">
              <a:avLst/>
            </a:prstGeom>
            <a:solidFill>
              <a:schemeClr val="accent6">
                <a:lumMod val="75000"/>
                <a:alpha val="37000"/>
              </a:scheme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43200" y="3733800"/>
              <a:ext cx="39305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6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777538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Sales Dialogue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44734" y1="41967" x2="89082" y2="93959"/>
                        <a14:foregroundMark x1="45894" y1="39010" x2="40000" y2="49871"/>
                        <a14:foregroundMark x1="25507" y1="15553" x2="10048" y2="26607"/>
                        <a14:foregroundMark x1="10048" y1="33098" x2="15652" y2="39010"/>
                        <a14:foregroundMark x1="68986" y1="94987" x2="95072" y2="96337"/>
                        <a14:foregroundMark x1="97391" y1="77828" x2="87923" y2="68573"/>
                        <a14:foregroundMark x1="54493" y1="16581" x2="54493" y2="16581"/>
                        <a14:foregroundMark x1="65411" y1="25193" x2="71401" y2="42931"/>
                        <a14:foregroundMark x1="45024" y1="22494" x2="43865" y2="27571"/>
                        <a14:foregroundMark x1="43575" y1="28149" x2="44734" y2="31105"/>
                        <a14:foregroundMark x1="45024" y1="38817" x2="36715" y2="46722"/>
                        <a14:foregroundMark x1="72850" y1="39974" x2="77295" y2="46915"/>
                        <a14:foregroundMark x1="72850" y1="38817" x2="79903" y2="44537"/>
                        <a14:foregroundMark x1="87633" y1="55784" x2="88213" y2="58933"/>
                        <a14:foregroundMark x1="72077" y1="37211" x2="77295" y2="40681"/>
                        <a14:foregroundMark x1="75556" y1="37725" x2="76522" y2="38689"/>
                        <a14:foregroundMark x1="76812" y1="37532" x2="76908" y2="381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600"/>
            <a:ext cx="2636621" cy="3962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600200" y="1676400"/>
            <a:ext cx="5257800" cy="1736646"/>
          </a:xfrm>
          <a:prstGeom prst="round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Business conversations between buyers and sellers that occur as salespeople attempt to initiate, develop, and enhance customer relationships.</a:t>
            </a:r>
            <a:endParaRPr lang="en-US" sz="2400" dirty="0"/>
          </a:p>
        </p:txBody>
      </p:sp>
      <p:sp>
        <p:nvSpPr>
          <p:cNvPr id="2" name="Rounded Rectangle 1"/>
          <p:cNvSpPr/>
          <p:nvPr/>
        </p:nvSpPr>
        <p:spPr>
          <a:xfrm>
            <a:off x="2636621" y="4840248"/>
            <a:ext cx="4830979" cy="1636752"/>
          </a:xfrm>
          <a:prstGeom prst="round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r>
              <a:rPr lang="en-US" sz="2400" dirty="0"/>
              <a:t>Sales dialogue occurs over time and includes sales calls and other forms of buyer-seller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2444967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Customer-Focused </a:t>
            </a:r>
            <a:br>
              <a:rPr lang="en-US" dirty="0" smtClean="0"/>
            </a:br>
            <a:r>
              <a:rPr lang="en-US" dirty="0" smtClean="0"/>
              <a:t>Sales Dialogue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19200" y="5410200"/>
            <a:ext cx="4817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Throughout the process, selling strategy must focus on customer needs and how the customer defines value.</a:t>
            </a:r>
            <a:endParaRPr lang="en-US" sz="16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533400" y="2097156"/>
            <a:ext cx="7914861" cy="3998844"/>
            <a:chOff x="990600" y="2133600"/>
            <a:chExt cx="7914861" cy="3998844"/>
          </a:xfrm>
        </p:grpSpPr>
        <p:sp>
          <p:nvSpPr>
            <p:cNvPr id="7" name="Right Arrow 6"/>
            <p:cNvSpPr/>
            <p:nvPr/>
          </p:nvSpPr>
          <p:spPr>
            <a:xfrm>
              <a:off x="1742661" y="2322444"/>
              <a:ext cx="7162800" cy="3810000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 Diagonal Corner Rectangle 7"/>
            <p:cNvSpPr/>
            <p:nvPr/>
          </p:nvSpPr>
          <p:spPr>
            <a:xfrm>
              <a:off x="1722783" y="3733800"/>
              <a:ext cx="4876800" cy="1447800"/>
            </a:xfrm>
            <a:prstGeom prst="round2DiagRect">
              <a:avLst/>
            </a:prstGeom>
            <a:effectLst>
              <a:outerShdw blurRad="40000" dist="23000" dir="5400000" rotWithShape="0">
                <a:srgbClr val="000000">
                  <a:alpha val="35000"/>
                </a:srgbClr>
              </a:outerShdw>
              <a:softEdge rad="31750"/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46783" y="4267200"/>
              <a:ext cx="1524000" cy="838200"/>
            </a:xfrm>
            <a:prstGeom prst="rect">
              <a:avLst/>
            </a:prstGeom>
            <a:effectLst>
              <a:outerShdw blurRad="40000" dist="20000" dir="5400000" rotWithShape="0">
                <a:srgbClr val="000000">
                  <a:alpha val="38000"/>
                </a:srgbClr>
              </a:outerShdw>
              <a:softEdge rad="63500"/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Sales Presentations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22783" y="4267200"/>
              <a:ext cx="1524000" cy="838200"/>
            </a:xfrm>
            <a:prstGeom prst="rect">
              <a:avLst/>
            </a:prstGeom>
            <a:effectLst>
              <a:outerShdw blurRad="40000" dist="20000" dir="5400000" rotWithShape="0">
                <a:srgbClr val="000000">
                  <a:alpha val="38000"/>
                </a:srgbClr>
              </a:outerShdw>
              <a:softEdge rad="63500"/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Need Discovery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70783" y="4267200"/>
              <a:ext cx="1524000" cy="838200"/>
            </a:xfrm>
            <a:prstGeom prst="rect">
              <a:avLst/>
            </a:prstGeom>
            <a:effectLst>
              <a:outerShdw blurRad="40000" dist="20000" dir="5400000" rotWithShape="0">
                <a:srgbClr val="000000">
                  <a:alpha val="38000"/>
                </a:srgbClr>
              </a:outerShdw>
              <a:softEdge rad="63500"/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Follow-Up; Build More Value</a:t>
              </a:r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798983" y="3849756"/>
              <a:ext cx="1276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Sales Calls</a:t>
              </a:r>
              <a:endPara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22783" y="3276600"/>
              <a:ext cx="43866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Customer-Focused Sales Dialogue</a:t>
              </a:r>
              <a:endPara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90600" y="2133600"/>
              <a:ext cx="18287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Initiating Customer Relationships</a:t>
              </a:r>
              <a:endParaRPr lang="en-US" sz="2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24199" y="2133600"/>
              <a:ext cx="1828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Developing Customer Relationships</a:t>
              </a:r>
              <a:endParaRPr lang="en-US" sz="2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57799" y="2133600"/>
              <a:ext cx="1828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Enhancing Customer Relationships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29400" y="3717234"/>
              <a:ext cx="22098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Sales dialogue occurs over time and includes sales calls and other forms of buyer-seller communication.</a:t>
              </a:r>
              <a:endParaRPr lang="en-US" sz="1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627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Sales Communications Formats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4764" y="1447800"/>
            <a:ext cx="5334472" cy="462597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307788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Written Sales Proposal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944" y="1447800"/>
            <a:ext cx="5472113" cy="466407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6661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Components of a Written Proposal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42963" y="6019800"/>
            <a:ext cx="6358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quality of a salesperson’s written document is a surrogate for that salesperson’s competence and ability.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>
            <a:off x="1762069" y="1447800"/>
            <a:ext cx="4343400" cy="4343400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97000">
                <a:schemeClr val="tx2">
                  <a:lumMod val="60000"/>
                  <a:lumOff val="40000"/>
                </a:schemeClr>
              </a:gs>
            </a:gsLst>
            <a:lin ang="0" scaled="1"/>
          </a:gradFill>
          <a:ln>
            <a:solidFill>
              <a:schemeClr val="tx2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ContrastingRightFacing" fov="2100000">
              <a:rot lat="21107386" lon="20887983" rev="194676"/>
            </a:camera>
            <a:lightRig rig="threePt" dir="t"/>
          </a:scene3d>
          <a:sp3d extrusionH="381000">
            <a:extrusionClr>
              <a:schemeClr val="accent5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43100" y="3653865"/>
            <a:ext cx="3810000" cy="461665"/>
          </a:xfrm>
          <a:prstGeom prst="rect">
            <a:avLst/>
          </a:prstGeom>
          <a:noFill/>
          <a:scene3d>
            <a:camera prst="isometricOffAxis1Right">
              <a:rot lat="600000" lon="20400000" rev="21522936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24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Seller Profile</a:t>
            </a:r>
            <a:endParaRPr lang="en-US" sz="2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47849" y="2561429"/>
            <a:ext cx="4067119" cy="830997"/>
          </a:xfrm>
          <a:prstGeom prst="rect">
            <a:avLst/>
          </a:prstGeom>
          <a:noFill/>
          <a:scene3d>
            <a:camera prst="isometricOffAxis1Right">
              <a:rot lat="308897" lon="20402301" rev="21576299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24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Customer Needs &amp; Proposed Solutions</a:t>
            </a:r>
            <a:endParaRPr lang="en-US" sz="2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38269" y="1838325"/>
            <a:ext cx="3810000" cy="461665"/>
          </a:xfrm>
          <a:prstGeom prst="rect">
            <a:avLst/>
          </a:prstGeom>
          <a:noFill/>
          <a:scene3d>
            <a:camera prst="isometricOffAxis1Right">
              <a:rot lat="525506" lon="21000000" rev="21568084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24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Executive Summary</a:t>
            </a:r>
            <a:endParaRPr lang="en-US" sz="2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grpSp>
        <p:nvGrpSpPr>
          <p:cNvPr id="27" name="Group 696"/>
          <p:cNvGrpSpPr/>
          <p:nvPr/>
        </p:nvGrpSpPr>
        <p:grpSpPr>
          <a:xfrm flipH="1">
            <a:off x="6257869" y="1773237"/>
            <a:ext cx="1066800" cy="4027488"/>
            <a:chOff x="5524500" y="1108075"/>
            <a:chExt cx="519113" cy="1893888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8" name="Freeform 656"/>
            <p:cNvSpPr>
              <a:spLocks noEditPoints="1"/>
            </p:cNvSpPr>
            <p:nvPr/>
          </p:nvSpPr>
          <p:spPr bwMode="auto">
            <a:xfrm>
              <a:off x="5524500" y="1108075"/>
              <a:ext cx="503238" cy="1893888"/>
            </a:xfrm>
            <a:custGeom>
              <a:avLst/>
              <a:gdLst/>
              <a:ahLst/>
              <a:cxnLst>
                <a:cxn ang="0">
                  <a:pos x="86" y="81"/>
                </a:cxn>
                <a:cxn ang="0">
                  <a:pos x="90" y="88"/>
                </a:cxn>
                <a:cxn ang="0">
                  <a:pos x="89" y="91"/>
                </a:cxn>
                <a:cxn ang="0">
                  <a:pos x="100" y="107"/>
                </a:cxn>
                <a:cxn ang="0">
                  <a:pos x="92" y="85"/>
                </a:cxn>
                <a:cxn ang="0">
                  <a:pos x="120" y="95"/>
                </a:cxn>
                <a:cxn ang="0">
                  <a:pos x="132" y="249"/>
                </a:cxn>
                <a:cxn ang="0">
                  <a:pos x="130" y="279"/>
                </a:cxn>
                <a:cxn ang="0">
                  <a:pos x="123" y="280"/>
                </a:cxn>
                <a:cxn ang="0">
                  <a:pos x="112" y="259"/>
                </a:cxn>
                <a:cxn ang="0">
                  <a:pos x="94" y="387"/>
                </a:cxn>
                <a:cxn ang="0">
                  <a:pos x="83" y="432"/>
                </a:cxn>
                <a:cxn ang="0">
                  <a:pos x="83" y="440"/>
                </a:cxn>
                <a:cxn ang="0">
                  <a:pos x="100" y="452"/>
                </a:cxn>
                <a:cxn ang="0">
                  <a:pos x="97" y="473"/>
                </a:cxn>
                <a:cxn ang="0">
                  <a:pos x="71" y="469"/>
                </a:cxn>
                <a:cxn ang="0">
                  <a:pos x="71" y="504"/>
                </a:cxn>
                <a:cxn ang="0">
                  <a:pos x="42" y="467"/>
                </a:cxn>
                <a:cxn ang="0">
                  <a:pos x="38" y="454"/>
                </a:cxn>
                <a:cxn ang="0">
                  <a:pos x="38" y="440"/>
                </a:cxn>
                <a:cxn ang="0">
                  <a:pos x="33" y="258"/>
                </a:cxn>
                <a:cxn ang="0">
                  <a:pos x="31" y="251"/>
                </a:cxn>
                <a:cxn ang="0">
                  <a:pos x="19" y="228"/>
                </a:cxn>
                <a:cxn ang="0">
                  <a:pos x="16" y="227"/>
                </a:cxn>
                <a:cxn ang="0">
                  <a:pos x="7" y="166"/>
                </a:cxn>
                <a:cxn ang="0">
                  <a:pos x="9" y="88"/>
                </a:cxn>
                <a:cxn ang="0">
                  <a:pos x="51" y="69"/>
                </a:cxn>
                <a:cxn ang="0">
                  <a:pos x="60" y="40"/>
                </a:cxn>
                <a:cxn ang="0">
                  <a:pos x="60" y="9"/>
                </a:cxn>
                <a:cxn ang="0">
                  <a:pos x="78" y="2"/>
                </a:cxn>
                <a:cxn ang="0">
                  <a:pos x="91" y="2"/>
                </a:cxn>
                <a:cxn ang="0">
                  <a:pos x="108" y="21"/>
                </a:cxn>
                <a:cxn ang="0">
                  <a:pos x="100" y="56"/>
                </a:cxn>
                <a:cxn ang="0">
                  <a:pos x="91" y="76"/>
                </a:cxn>
                <a:cxn ang="0">
                  <a:pos x="91" y="437"/>
                </a:cxn>
                <a:cxn ang="0">
                  <a:pos x="122" y="278"/>
                </a:cxn>
                <a:cxn ang="0">
                  <a:pos x="89" y="91"/>
                </a:cxn>
                <a:cxn ang="0">
                  <a:pos x="76" y="96"/>
                </a:cxn>
                <a:cxn ang="0">
                  <a:pos x="86" y="108"/>
                </a:cxn>
                <a:cxn ang="0">
                  <a:pos x="81" y="90"/>
                </a:cxn>
                <a:cxn ang="0">
                  <a:pos x="84" y="83"/>
                </a:cxn>
                <a:cxn ang="0">
                  <a:pos x="62" y="64"/>
                </a:cxn>
                <a:cxn ang="0">
                  <a:pos x="99" y="153"/>
                </a:cxn>
                <a:cxn ang="0">
                  <a:pos x="101" y="158"/>
                </a:cxn>
                <a:cxn ang="0">
                  <a:pos x="103" y="153"/>
                </a:cxn>
                <a:cxn ang="0">
                  <a:pos x="104" y="177"/>
                </a:cxn>
                <a:cxn ang="0">
                  <a:pos x="103" y="182"/>
                </a:cxn>
                <a:cxn ang="0">
                  <a:pos x="107" y="180"/>
                </a:cxn>
                <a:cxn ang="0">
                  <a:pos x="107" y="205"/>
                </a:cxn>
                <a:cxn ang="0">
                  <a:pos x="109" y="211"/>
                </a:cxn>
                <a:cxn ang="0">
                  <a:pos x="111" y="205"/>
                </a:cxn>
                <a:cxn ang="0">
                  <a:pos x="109" y="229"/>
                </a:cxn>
                <a:cxn ang="0">
                  <a:pos x="107" y="234"/>
                </a:cxn>
                <a:cxn ang="0">
                  <a:pos x="111" y="232"/>
                </a:cxn>
                <a:cxn ang="0">
                  <a:pos x="77" y="258"/>
                </a:cxn>
                <a:cxn ang="0">
                  <a:pos x="81" y="364"/>
                </a:cxn>
                <a:cxn ang="0">
                  <a:pos x="67" y="439"/>
                </a:cxn>
                <a:cxn ang="0">
                  <a:pos x="77" y="450"/>
                </a:cxn>
                <a:cxn ang="0">
                  <a:pos x="74" y="434"/>
                </a:cxn>
                <a:cxn ang="0">
                  <a:pos x="88" y="371"/>
                </a:cxn>
                <a:cxn ang="0">
                  <a:pos x="77" y="450"/>
                </a:cxn>
              </a:cxnLst>
              <a:rect l="0" t="0" r="r" b="b"/>
              <a:pathLst>
                <a:path w="134" h="504">
                  <a:moveTo>
                    <a:pt x="92" y="77"/>
                  </a:moveTo>
                  <a:cubicBezTo>
                    <a:pt x="92" y="77"/>
                    <a:pt x="92" y="77"/>
                    <a:pt x="92" y="77"/>
                  </a:cubicBezTo>
                  <a:cubicBezTo>
                    <a:pt x="89" y="80"/>
                    <a:pt x="88" y="81"/>
                    <a:pt x="86" y="81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0" y="88"/>
                    <a:pt x="90" y="88"/>
                    <a:pt x="90" y="88"/>
                  </a:cubicBezTo>
                  <a:cubicBezTo>
                    <a:pt x="90" y="88"/>
                    <a:pt x="90" y="88"/>
                    <a:pt x="90" y="88"/>
                  </a:cubicBezTo>
                  <a:cubicBezTo>
                    <a:pt x="90" y="90"/>
                    <a:pt x="90" y="90"/>
                    <a:pt x="90" y="90"/>
                  </a:cubicBezTo>
                  <a:cubicBezTo>
                    <a:pt x="89" y="90"/>
                    <a:pt x="89" y="90"/>
                    <a:pt x="89" y="90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2" y="95"/>
                    <a:pt x="95" y="100"/>
                    <a:pt x="97" y="10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3" y="125"/>
                    <a:pt x="102" y="115"/>
                    <a:pt x="100" y="107"/>
                  </a:cubicBezTo>
                  <a:cubicBezTo>
                    <a:pt x="97" y="94"/>
                    <a:pt x="97" y="94"/>
                    <a:pt x="97" y="94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103" y="83"/>
                    <a:pt x="103" y="83"/>
                    <a:pt x="103" y="83"/>
                  </a:cubicBezTo>
                  <a:cubicBezTo>
                    <a:pt x="108" y="86"/>
                    <a:pt x="114" y="90"/>
                    <a:pt x="120" y="95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34" y="249"/>
                    <a:pt x="134" y="249"/>
                    <a:pt x="134" y="249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20" y="185"/>
                    <a:pt x="120" y="185"/>
                    <a:pt x="120" y="185"/>
                  </a:cubicBezTo>
                  <a:cubicBezTo>
                    <a:pt x="132" y="264"/>
                    <a:pt x="132" y="264"/>
                    <a:pt x="132" y="264"/>
                  </a:cubicBezTo>
                  <a:cubicBezTo>
                    <a:pt x="130" y="279"/>
                    <a:pt x="130" y="279"/>
                    <a:pt x="130" y="279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4" y="281"/>
                    <a:pt x="124" y="281"/>
                    <a:pt x="124" y="281"/>
                  </a:cubicBezTo>
                  <a:cubicBezTo>
                    <a:pt x="123" y="280"/>
                    <a:pt x="123" y="280"/>
                    <a:pt x="123" y="280"/>
                  </a:cubicBezTo>
                  <a:cubicBezTo>
                    <a:pt x="122" y="279"/>
                    <a:pt x="122" y="279"/>
                    <a:pt x="122" y="279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12" y="259"/>
                    <a:pt x="112" y="259"/>
                    <a:pt x="112" y="259"/>
                  </a:cubicBezTo>
                  <a:cubicBezTo>
                    <a:pt x="112" y="341"/>
                    <a:pt x="112" y="341"/>
                    <a:pt x="112" y="341"/>
                  </a:cubicBezTo>
                  <a:cubicBezTo>
                    <a:pt x="103" y="375"/>
                    <a:pt x="103" y="375"/>
                    <a:pt x="103" y="375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5" y="396"/>
                    <a:pt x="95" y="396"/>
                    <a:pt x="95" y="396"/>
                  </a:cubicBezTo>
                  <a:cubicBezTo>
                    <a:pt x="90" y="417"/>
                    <a:pt x="90" y="417"/>
                    <a:pt x="90" y="417"/>
                  </a:cubicBezTo>
                  <a:cubicBezTo>
                    <a:pt x="83" y="432"/>
                    <a:pt x="83" y="432"/>
                    <a:pt x="83" y="432"/>
                  </a:cubicBezTo>
                  <a:cubicBezTo>
                    <a:pt x="89" y="431"/>
                    <a:pt x="89" y="431"/>
                    <a:pt x="89" y="431"/>
                  </a:cubicBezTo>
                  <a:cubicBezTo>
                    <a:pt x="80" y="442"/>
                    <a:pt x="80" y="442"/>
                    <a:pt x="80" y="442"/>
                  </a:cubicBezTo>
                  <a:cubicBezTo>
                    <a:pt x="83" y="440"/>
                    <a:pt x="83" y="440"/>
                    <a:pt x="83" y="440"/>
                  </a:cubicBezTo>
                  <a:cubicBezTo>
                    <a:pt x="91" y="436"/>
                    <a:pt x="91" y="436"/>
                    <a:pt x="91" y="436"/>
                  </a:cubicBezTo>
                  <a:cubicBezTo>
                    <a:pt x="91" y="436"/>
                    <a:pt x="91" y="436"/>
                    <a:pt x="91" y="436"/>
                  </a:cubicBezTo>
                  <a:cubicBezTo>
                    <a:pt x="100" y="452"/>
                    <a:pt x="100" y="452"/>
                    <a:pt x="100" y="452"/>
                  </a:cubicBezTo>
                  <a:cubicBezTo>
                    <a:pt x="123" y="465"/>
                    <a:pt x="123" y="465"/>
                    <a:pt x="123" y="465"/>
                  </a:cubicBezTo>
                  <a:cubicBezTo>
                    <a:pt x="126" y="469"/>
                    <a:pt x="124" y="472"/>
                    <a:pt x="117" y="475"/>
                  </a:cubicBezTo>
                  <a:cubicBezTo>
                    <a:pt x="111" y="476"/>
                    <a:pt x="104" y="475"/>
                    <a:pt x="97" y="473"/>
                  </a:cubicBezTo>
                  <a:cubicBezTo>
                    <a:pt x="91" y="471"/>
                    <a:pt x="84" y="468"/>
                    <a:pt x="77" y="464"/>
                  </a:cubicBezTo>
                  <a:cubicBezTo>
                    <a:pt x="73" y="461"/>
                    <a:pt x="71" y="463"/>
                    <a:pt x="71" y="468"/>
                  </a:cubicBezTo>
                  <a:cubicBezTo>
                    <a:pt x="71" y="469"/>
                    <a:pt x="71" y="469"/>
                    <a:pt x="71" y="469"/>
                  </a:cubicBezTo>
                  <a:cubicBezTo>
                    <a:pt x="71" y="472"/>
                    <a:pt x="71" y="472"/>
                    <a:pt x="71" y="472"/>
                  </a:cubicBezTo>
                  <a:cubicBezTo>
                    <a:pt x="81" y="489"/>
                    <a:pt x="85" y="498"/>
                    <a:pt x="81" y="501"/>
                  </a:cubicBezTo>
                  <a:cubicBezTo>
                    <a:pt x="71" y="504"/>
                    <a:pt x="71" y="504"/>
                    <a:pt x="71" y="504"/>
                  </a:cubicBezTo>
                  <a:cubicBezTo>
                    <a:pt x="62" y="504"/>
                    <a:pt x="56" y="502"/>
                    <a:pt x="51" y="497"/>
                  </a:cubicBezTo>
                  <a:cubicBezTo>
                    <a:pt x="41" y="481"/>
                    <a:pt x="41" y="481"/>
                    <a:pt x="41" y="481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6" y="462"/>
                    <a:pt x="36" y="462"/>
                    <a:pt x="36" y="462"/>
                  </a:cubicBezTo>
                  <a:cubicBezTo>
                    <a:pt x="36" y="460"/>
                    <a:pt x="37" y="457"/>
                    <a:pt x="38" y="454"/>
                  </a:cubicBezTo>
                  <a:cubicBezTo>
                    <a:pt x="38" y="453"/>
                    <a:pt x="38" y="453"/>
                    <a:pt x="38" y="453"/>
                  </a:cubicBezTo>
                  <a:cubicBezTo>
                    <a:pt x="35" y="443"/>
                    <a:pt x="35" y="443"/>
                    <a:pt x="35" y="443"/>
                  </a:cubicBezTo>
                  <a:cubicBezTo>
                    <a:pt x="38" y="440"/>
                    <a:pt x="38" y="440"/>
                    <a:pt x="38" y="440"/>
                  </a:cubicBezTo>
                  <a:cubicBezTo>
                    <a:pt x="39" y="438"/>
                    <a:pt x="39" y="438"/>
                    <a:pt x="39" y="438"/>
                  </a:cubicBezTo>
                  <a:cubicBezTo>
                    <a:pt x="36" y="403"/>
                    <a:pt x="37" y="370"/>
                    <a:pt x="43" y="33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2" y="257"/>
                    <a:pt x="32" y="257"/>
                    <a:pt x="32" y="257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31" y="251"/>
                    <a:pt x="31" y="251"/>
                    <a:pt x="31" y="251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27" y="249"/>
                    <a:pt x="23" y="243"/>
                    <a:pt x="20" y="230"/>
                  </a:cubicBezTo>
                  <a:cubicBezTo>
                    <a:pt x="19" y="228"/>
                    <a:pt x="19" y="228"/>
                    <a:pt x="19" y="228"/>
                  </a:cubicBezTo>
                  <a:cubicBezTo>
                    <a:pt x="18" y="228"/>
                    <a:pt x="18" y="228"/>
                    <a:pt x="18" y="228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0" y="206"/>
                    <a:pt x="10" y="206"/>
                    <a:pt x="10" y="206"/>
                  </a:cubicBezTo>
                  <a:cubicBezTo>
                    <a:pt x="7" y="190"/>
                    <a:pt x="6" y="184"/>
                    <a:pt x="4" y="187"/>
                  </a:cubicBezTo>
                  <a:cubicBezTo>
                    <a:pt x="7" y="166"/>
                    <a:pt x="7" y="166"/>
                    <a:pt x="7" y="16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56" y="68"/>
                    <a:pt x="59" y="66"/>
                    <a:pt x="61" y="63"/>
                  </a:cubicBezTo>
                  <a:cubicBezTo>
                    <a:pt x="63" y="61"/>
                    <a:pt x="64" y="59"/>
                    <a:pt x="64" y="57"/>
                  </a:cubicBezTo>
                  <a:cubicBezTo>
                    <a:pt x="64" y="51"/>
                    <a:pt x="63" y="46"/>
                    <a:pt x="60" y="40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28"/>
                    <a:pt x="56" y="25"/>
                    <a:pt x="57" y="2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4"/>
                    <a:pt x="68" y="2"/>
                    <a:pt x="73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81" y="1"/>
                    <a:pt x="84" y="0"/>
                    <a:pt x="86" y="0"/>
                  </a:cubicBezTo>
                  <a:cubicBezTo>
                    <a:pt x="87" y="0"/>
                    <a:pt x="88" y="1"/>
                    <a:pt x="90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4" y="2"/>
                    <a:pt x="98" y="4"/>
                    <a:pt x="102" y="10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40"/>
                    <a:pt x="102" y="48"/>
                    <a:pt x="100" y="56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3" y="62"/>
                    <a:pt x="92" y="65"/>
                    <a:pt x="91" y="69"/>
                  </a:cubicBezTo>
                  <a:cubicBezTo>
                    <a:pt x="91" y="76"/>
                    <a:pt x="91" y="76"/>
                    <a:pt x="91" y="76"/>
                  </a:cubicBezTo>
                  <a:lnTo>
                    <a:pt x="92" y="77"/>
                  </a:lnTo>
                  <a:close/>
                  <a:moveTo>
                    <a:pt x="91" y="436"/>
                  </a:moveTo>
                  <a:cubicBezTo>
                    <a:pt x="91" y="437"/>
                    <a:pt x="91" y="437"/>
                    <a:pt x="91" y="437"/>
                  </a:cubicBezTo>
                  <a:lnTo>
                    <a:pt x="91" y="436"/>
                  </a:lnTo>
                  <a:close/>
                  <a:moveTo>
                    <a:pt x="122" y="279"/>
                  </a:moveTo>
                  <a:cubicBezTo>
                    <a:pt x="122" y="278"/>
                    <a:pt x="122" y="278"/>
                    <a:pt x="122" y="278"/>
                  </a:cubicBezTo>
                  <a:lnTo>
                    <a:pt x="122" y="279"/>
                  </a:lnTo>
                  <a:close/>
                  <a:moveTo>
                    <a:pt x="89" y="91"/>
                  </a:moveTo>
                  <a:cubicBezTo>
                    <a:pt x="89" y="91"/>
                    <a:pt x="89" y="91"/>
                    <a:pt x="89" y="91"/>
                  </a:cubicBezTo>
                  <a:close/>
                  <a:moveTo>
                    <a:pt x="62" y="64"/>
                  </a:moveTo>
                  <a:cubicBezTo>
                    <a:pt x="64" y="73"/>
                    <a:pt x="68" y="84"/>
                    <a:pt x="75" y="94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87" y="113"/>
                    <a:pt x="87" y="113"/>
                    <a:pt x="87" y="113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5" y="93"/>
                    <a:pt x="85" y="93"/>
                    <a:pt x="85" y="93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72" y="72"/>
                    <a:pt x="72" y="72"/>
                    <a:pt x="72" y="72"/>
                  </a:cubicBezTo>
                  <a:lnTo>
                    <a:pt x="62" y="64"/>
                  </a:lnTo>
                  <a:close/>
                  <a:moveTo>
                    <a:pt x="103" y="153"/>
                  </a:moveTo>
                  <a:cubicBezTo>
                    <a:pt x="101" y="152"/>
                    <a:pt x="101" y="152"/>
                    <a:pt x="101" y="152"/>
                  </a:cubicBezTo>
                  <a:cubicBezTo>
                    <a:pt x="99" y="153"/>
                    <a:pt x="99" y="153"/>
                    <a:pt x="99" y="153"/>
                  </a:cubicBezTo>
                  <a:cubicBezTo>
                    <a:pt x="98" y="155"/>
                    <a:pt x="98" y="155"/>
                    <a:pt x="98" y="155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1" y="158"/>
                    <a:pt x="101" y="158"/>
                    <a:pt x="101" y="158"/>
                  </a:cubicBezTo>
                  <a:cubicBezTo>
                    <a:pt x="102" y="158"/>
                    <a:pt x="102" y="158"/>
                    <a:pt x="103" y="157"/>
                  </a:cubicBezTo>
                  <a:cubicBezTo>
                    <a:pt x="104" y="155"/>
                    <a:pt x="104" y="155"/>
                    <a:pt x="104" y="155"/>
                  </a:cubicBezTo>
                  <a:lnTo>
                    <a:pt x="103" y="153"/>
                  </a:lnTo>
                  <a:close/>
                  <a:moveTo>
                    <a:pt x="107" y="180"/>
                  </a:moveTo>
                  <a:cubicBezTo>
                    <a:pt x="106" y="178"/>
                    <a:pt x="106" y="178"/>
                    <a:pt x="106" y="178"/>
                  </a:cubicBezTo>
                  <a:cubicBezTo>
                    <a:pt x="106" y="177"/>
                    <a:pt x="105" y="177"/>
                    <a:pt x="104" y="177"/>
                  </a:cubicBezTo>
                  <a:cubicBezTo>
                    <a:pt x="103" y="177"/>
                    <a:pt x="103" y="177"/>
                    <a:pt x="103" y="178"/>
                  </a:cubicBezTo>
                  <a:cubicBezTo>
                    <a:pt x="102" y="180"/>
                    <a:pt x="102" y="180"/>
                    <a:pt x="102" y="180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4" y="183"/>
                    <a:pt x="104" y="183"/>
                    <a:pt x="104" y="183"/>
                  </a:cubicBezTo>
                  <a:cubicBezTo>
                    <a:pt x="106" y="182"/>
                    <a:pt x="106" y="182"/>
                    <a:pt x="106" y="182"/>
                  </a:cubicBezTo>
                  <a:lnTo>
                    <a:pt x="107" y="180"/>
                  </a:lnTo>
                  <a:close/>
                  <a:moveTo>
                    <a:pt x="111" y="205"/>
                  </a:moveTo>
                  <a:cubicBezTo>
                    <a:pt x="109" y="204"/>
                    <a:pt x="109" y="204"/>
                    <a:pt x="109" y="204"/>
                  </a:cubicBezTo>
                  <a:cubicBezTo>
                    <a:pt x="108" y="204"/>
                    <a:pt x="107" y="205"/>
                    <a:pt x="107" y="205"/>
                  </a:cubicBezTo>
                  <a:cubicBezTo>
                    <a:pt x="106" y="208"/>
                    <a:pt x="106" y="208"/>
                    <a:pt x="106" y="208"/>
                  </a:cubicBezTo>
                  <a:cubicBezTo>
                    <a:pt x="107" y="210"/>
                    <a:pt x="107" y="210"/>
                    <a:pt x="107" y="210"/>
                  </a:cubicBezTo>
                  <a:cubicBezTo>
                    <a:pt x="107" y="210"/>
                    <a:pt x="108" y="211"/>
                    <a:pt x="109" y="211"/>
                  </a:cubicBezTo>
                  <a:cubicBezTo>
                    <a:pt x="111" y="210"/>
                    <a:pt x="111" y="210"/>
                    <a:pt x="111" y="210"/>
                  </a:cubicBezTo>
                  <a:cubicBezTo>
                    <a:pt x="111" y="208"/>
                    <a:pt x="111" y="208"/>
                    <a:pt x="111" y="208"/>
                  </a:cubicBezTo>
                  <a:lnTo>
                    <a:pt x="111" y="205"/>
                  </a:lnTo>
                  <a:close/>
                  <a:moveTo>
                    <a:pt x="111" y="232"/>
                  </a:moveTo>
                  <a:cubicBezTo>
                    <a:pt x="111" y="230"/>
                    <a:pt x="111" y="230"/>
                    <a:pt x="111" y="230"/>
                  </a:cubicBezTo>
                  <a:cubicBezTo>
                    <a:pt x="109" y="229"/>
                    <a:pt x="109" y="229"/>
                    <a:pt x="109" y="229"/>
                  </a:cubicBezTo>
                  <a:cubicBezTo>
                    <a:pt x="108" y="229"/>
                    <a:pt x="107" y="229"/>
                    <a:pt x="107" y="230"/>
                  </a:cubicBezTo>
                  <a:cubicBezTo>
                    <a:pt x="106" y="232"/>
                    <a:pt x="106" y="232"/>
                    <a:pt x="106" y="232"/>
                  </a:cubicBezTo>
                  <a:cubicBezTo>
                    <a:pt x="107" y="234"/>
                    <a:pt x="107" y="234"/>
                    <a:pt x="107" y="234"/>
                  </a:cubicBezTo>
                  <a:cubicBezTo>
                    <a:pt x="107" y="235"/>
                    <a:pt x="108" y="235"/>
                    <a:pt x="109" y="235"/>
                  </a:cubicBezTo>
                  <a:cubicBezTo>
                    <a:pt x="111" y="234"/>
                    <a:pt x="111" y="234"/>
                    <a:pt x="111" y="234"/>
                  </a:cubicBezTo>
                  <a:lnTo>
                    <a:pt x="111" y="232"/>
                  </a:lnTo>
                  <a:close/>
                  <a:moveTo>
                    <a:pt x="84" y="353"/>
                  </a:moveTo>
                  <a:cubicBezTo>
                    <a:pt x="90" y="259"/>
                    <a:pt x="90" y="259"/>
                    <a:pt x="90" y="259"/>
                  </a:cubicBezTo>
                  <a:cubicBezTo>
                    <a:pt x="77" y="258"/>
                    <a:pt x="77" y="258"/>
                    <a:pt x="77" y="258"/>
                  </a:cubicBezTo>
                  <a:cubicBezTo>
                    <a:pt x="77" y="349"/>
                    <a:pt x="77" y="349"/>
                    <a:pt x="77" y="349"/>
                  </a:cubicBezTo>
                  <a:cubicBezTo>
                    <a:pt x="82" y="364"/>
                    <a:pt x="82" y="364"/>
                    <a:pt x="82" y="364"/>
                  </a:cubicBezTo>
                  <a:cubicBezTo>
                    <a:pt x="81" y="364"/>
                    <a:pt x="81" y="364"/>
                    <a:pt x="81" y="364"/>
                  </a:cubicBezTo>
                  <a:cubicBezTo>
                    <a:pt x="78" y="385"/>
                    <a:pt x="75" y="395"/>
                    <a:pt x="72" y="396"/>
                  </a:cubicBezTo>
                  <a:cubicBezTo>
                    <a:pt x="74" y="418"/>
                    <a:pt x="74" y="418"/>
                    <a:pt x="74" y="418"/>
                  </a:cubicBezTo>
                  <a:cubicBezTo>
                    <a:pt x="67" y="439"/>
                    <a:pt x="67" y="439"/>
                    <a:pt x="67" y="439"/>
                  </a:cubicBezTo>
                  <a:cubicBezTo>
                    <a:pt x="70" y="462"/>
                    <a:pt x="70" y="462"/>
                    <a:pt x="70" y="462"/>
                  </a:cubicBezTo>
                  <a:cubicBezTo>
                    <a:pt x="77" y="451"/>
                    <a:pt x="77" y="451"/>
                    <a:pt x="77" y="451"/>
                  </a:cubicBezTo>
                  <a:cubicBezTo>
                    <a:pt x="77" y="450"/>
                    <a:pt x="77" y="450"/>
                    <a:pt x="77" y="450"/>
                  </a:cubicBezTo>
                  <a:cubicBezTo>
                    <a:pt x="77" y="443"/>
                    <a:pt x="77" y="443"/>
                    <a:pt x="77" y="443"/>
                  </a:cubicBezTo>
                  <a:cubicBezTo>
                    <a:pt x="77" y="443"/>
                    <a:pt x="77" y="443"/>
                    <a:pt x="77" y="443"/>
                  </a:cubicBezTo>
                  <a:cubicBezTo>
                    <a:pt x="74" y="434"/>
                    <a:pt x="74" y="434"/>
                    <a:pt x="74" y="434"/>
                  </a:cubicBezTo>
                  <a:cubicBezTo>
                    <a:pt x="80" y="418"/>
                    <a:pt x="80" y="418"/>
                    <a:pt x="80" y="418"/>
                  </a:cubicBezTo>
                  <a:cubicBezTo>
                    <a:pt x="77" y="406"/>
                    <a:pt x="77" y="406"/>
                    <a:pt x="77" y="406"/>
                  </a:cubicBezTo>
                  <a:cubicBezTo>
                    <a:pt x="88" y="371"/>
                    <a:pt x="88" y="371"/>
                    <a:pt x="88" y="371"/>
                  </a:cubicBezTo>
                  <a:lnTo>
                    <a:pt x="84" y="353"/>
                  </a:lnTo>
                  <a:close/>
                  <a:moveTo>
                    <a:pt x="77" y="450"/>
                  </a:moveTo>
                  <a:cubicBezTo>
                    <a:pt x="77" y="450"/>
                    <a:pt x="77" y="450"/>
                    <a:pt x="77" y="45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657"/>
            <p:cNvSpPr>
              <a:spLocks noEditPoints="1"/>
            </p:cNvSpPr>
            <p:nvPr/>
          </p:nvSpPr>
          <p:spPr bwMode="auto">
            <a:xfrm>
              <a:off x="5775325" y="1465263"/>
              <a:ext cx="268288" cy="1379538"/>
            </a:xfrm>
            <a:custGeom>
              <a:avLst/>
              <a:gdLst/>
              <a:ahLst/>
              <a:cxnLst>
                <a:cxn ang="0">
                  <a:pos x="16" y="345"/>
                </a:cxn>
                <a:cxn ang="0">
                  <a:pos x="22" y="336"/>
                </a:cxn>
                <a:cxn ang="0">
                  <a:pos x="23" y="322"/>
                </a:cxn>
                <a:cxn ang="0">
                  <a:pos x="27" y="292"/>
                </a:cxn>
                <a:cxn ang="0">
                  <a:pos x="45" y="246"/>
                </a:cxn>
                <a:cxn ang="0">
                  <a:pos x="55" y="183"/>
                </a:cxn>
                <a:cxn ang="0">
                  <a:pos x="47" y="247"/>
                </a:cxn>
                <a:cxn ang="0">
                  <a:pos x="41" y="280"/>
                </a:cxn>
                <a:cxn ang="0">
                  <a:pos x="31" y="312"/>
                </a:cxn>
                <a:cxn ang="0">
                  <a:pos x="32" y="325"/>
                </a:cxn>
                <a:cxn ang="0">
                  <a:pos x="31" y="333"/>
                </a:cxn>
                <a:cxn ang="0">
                  <a:pos x="25" y="340"/>
                </a:cxn>
                <a:cxn ang="0">
                  <a:pos x="24" y="341"/>
                </a:cxn>
                <a:cxn ang="0">
                  <a:pos x="33" y="325"/>
                </a:cxn>
                <a:cxn ang="0">
                  <a:pos x="65" y="169"/>
                </a:cxn>
                <a:cxn ang="0">
                  <a:pos x="65" y="154"/>
                </a:cxn>
                <a:cxn ang="0">
                  <a:pos x="53" y="55"/>
                </a:cxn>
                <a:cxn ang="0">
                  <a:pos x="57" y="3"/>
                </a:cxn>
                <a:cxn ang="0">
                  <a:pos x="71" y="158"/>
                </a:cxn>
                <a:cxn ang="0">
                  <a:pos x="69" y="172"/>
                </a:cxn>
                <a:cxn ang="0">
                  <a:pos x="68" y="177"/>
                </a:cxn>
                <a:cxn ang="0">
                  <a:pos x="66" y="185"/>
                </a:cxn>
                <a:cxn ang="0">
                  <a:pos x="63" y="184"/>
                </a:cxn>
                <a:cxn ang="0">
                  <a:pos x="36" y="58"/>
                </a:cxn>
                <a:cxn ang="0">
                  <a:pos x="36" y="62"/>
                </a:cxn>
                <a:cxn ang="0">
                  <a:pos x="32" y="62"/>
                </a:cxn>
                <a:cxn ang="0">
                  <a:pos x="32" y="58"/>
                </a:cxn>
                <a:cxn ang="0">
                  <a:pos x="39" y="83"/>
                </a:cxn>
                <a:cxn ang="0">
                  <a:pos x="39" y="87"/>
                </a:cxn>
                <a:cxn ang="0">
                  <a:pos x="36" y="87"/>
                </a:cxn>
                <a:cxn ang="0">
                  <a:pos x="36" y="83"/>
                </a:cxn>
                <a:cxn ang="0">
                  <a:pos x="39" y="83"/>
                </a:cxn>
                <a:cxn ang="0">
                  <a:pos x="44" y="110"/>
                </a:cxn>
                <a:cxn ang="0">
                  <a:pos x="44" y="115"/>
                </a:cxn>
                <a:cxn ang="0">
                  <a:pos x="40" y="115"/>
                </a:cxn>
                <a:cxn ang="0">
                  <a:pos x="40" y="110"/>
                </a:cxn>
                <a:cxn ang="0">
                  <a:pos x="44" y="135"/>
                </a:cxn>
                <a:cxn ang="0">
                  <a:pos x="44" y="139"/>
                </a:cxn>
                <a:cxn ang="0">
                  <a:pos x="40" y="139"/>
                </a:cxn>
                <a:cxn ang="0">
                  <a:pos x="40" y="135"/>
                </a:cxn>
                <a:cxn ang="0">
                  <a:pos x="44" y="135"/>
                </a:cxn>
                <a:cxn ang="0">
                  <a:pos x="17" y="258"/>
                </a:cxn>
                <a:cxn ang="0">
                  <a:pos x="10" y="311"/>
                </a:cxn>
                <a:cxn ang="0">
                  <a:pos x="7" y="339"/>
                </a:cxn>
                <a:cxn ang="0">
                  <a:pos x="10" y="348"/>
                </a:cxn>
                <a:cxn ang="0">
                  <a:pos x="10" y="356"/>
                </a:cxn>
                <a:cxn ang="0">
                  <a:pos x="0" y="344"/>
                </a:cxn>
                <a:cxn ang="0">
                  <a:pos x="5" y="301"/>
                </a:cxn>
                <a:cxn ang="0">
                  <a:pos x="15" y="269"/>
                </a:cxn>
                <a:cxn ang="0">
                  <a:pos x="10" y="163"/>
                </a:cxn>
                <a:cxn ang="0">
                  <a:pos x="10" y="355"/>
                </a:cxn>
              </a:cxnLst>
              <a:rect l="0" t="0" r="r" b="b"/>
              <a:pathLst>
                <a:path w="71" h="367">
                  <a:moveTo>
                    <a:pt x="24" y="341"/>
                  </a:moveTo>
                  <a:cubicBezTo>
                    <a:pt x="16" y="345"/>
                    <a:pt x="16" y="345"/>
                    <a:pt x="16" y="345"/>
                  </a:cubicBezTo>
                  <a:cubicBezTo>
                    <a:pt x="13" y="347"/>
                    <a:pt x="13" y="347"/>
                    <a:pt x="13" y="347"/>
                  </a:cubicBezTo>
                  <a:cubicBezTo>
                    <a:pt x="22" y="336"/>
                    <a:pt x="22" y="336"/>
                    <a:pt x="22" y="336"/>
                  </a:cubicBezTo>
                  <a:cubicBezTo>
                    <a:pt x="16" y="337"/>
                    <a:pt x="16" y="337"/>
                    <a:pt x="16" y="337"/>
                  </a:cubicBezTo>
                  <a:cubicBezTo>
                    <a:pt x="23" y="322"/>
                    <a:pt x="23" y="322"/>
                    <a:pt x="23" y="322"/>
                  </a:cubicBezTo>
                  <a:cubicBezTo>
                    <a:pt x="28" y="301"/>
                    <a:pt x="28" y="301"/>
                    <a:pt x="28" y="301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36" y="280"/>
                    <a:pt x="36" y="280"/>
                    <a:pt x="36" y="280"/>
                  </a:cubicBezTo>
                  <a:cubicBezTo>
                    <a:pt x="45" y="246"/>
                    <a:pt x="45" y="246"/>
                    <a:pt x="45" y="246"/>
                  </a:cubicBezTo>
                  <a:cubicBezTo>
                    <a:pt x="45" y="164"/>
                    <a:pt x="45" y="164"/>
                    <a:pt x="45" y="164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48" y="244"/>
                    <a:pt x="48" y="244"/>
                    <a:pt x="48" y="244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48" y="251"/>
                    <a:pt x="47" y="256"/>
                    <a:pt x="46" y="261"/>
                  </a:cubicBezTo>
                  <a:cubicBezTo>
                    <a:pt x="45" y="266"/>
                    <a:pt x="43" y="272"/>
                    <a:pt x="41" y="280"/>
                  </a:cubicBezTo>
                  <a:cubicBezTo>
                    <a:pt x="36" y="293"/>
                    <a:pt x="36" y="293"/>
                    <a:pt x="36" y="293"/>
                  </a:cubicBezTo>
                  <a:cubicBezTo>
                    <a:pt x="31" y="312"/>
                    <a:pt x="31" y="312"/>
                    <a:pt x="31" y="312"/>
                  </a:cubicBezTo>
                  <a:cubicBezTo>
                    <a:pt x="31" y="319"/>
                    <a:pt x="31" y="319"/>
                    <a:pt x="31" y="319"/>
                  </a:cubicBezTo>
                  <a:cubicBezTo>
                    <a:pt x="32" y="325"/>
                    <a:pt x="32" y="325"/>
                    <a:pt x="32" y="325"/>
                  </a:cubicBezTo>
                  <a:cubicBezTo>
                    <a:pt x="33" y="325"/>
                    <a:pt x="33" y="325"/>
                    <a:pt x="33" y="325"/>
                  </a:cubicBezTo>
                  <a:cubicBezTo>
                    <a:pt x="33" y="329"/>
                    <a:pt x="32" y="331"/>
                    <a:pt x="31" y="333"/>
                  </a:cubicBezTo>
                  <a:cubicBezTo>
                    <a:pt x="30" y="335"/>
                    <a:pt x="30" y="335"/>
                    <a:pt x="30" y="335"/>
                  </a:cubicBezTo>
                  <a:cubicBezTo>
                    <a:pt x="25" y="340"/>
                    <a:pt x="25" y="340"/>
                    <a:pt x="25" y="340"/>
                  </a:cubicBezTo>
                  <a:cubicBezTo>
                    <a:pt x="24" y="342"/>
                    <a:pt x="24" y="342"/>
                    <a:pt x="24" y="342"/>
                  </a:cubicBezTo>
                  <a:lnTo>
                    <a:pt x="24" y="341"/>
                  </a:lnTo>
                  <a:close/>
                  <a:moveTo>
                    <a:pt x="33" y="325"/>
                  </a:moveTo>
                  <a:cubicBezTo>
                    <a:pt x="33" y="325"/>
                    <a:pt x="33" y="325"/>
                    <a:pt x="33" y="325"/>
                  </a:cubicBezTo>
                  <a:close/>
                  <a:moveTo>
                    <a:pt x="63" y="184"/>
                  </a:moveTo>
                  <a:cubicBezTo>
                    <a:pt x="65" y="169"/>
                    <a:pt x="65" y="169"/>
                    <a:pt x="65" y="169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65" y="154"/>
                    <a:pt x="65" y="154"/>
                    <a:pt x="65" y="154"/>
                  </a:cubicBezTo>
                  <a:cubicBezTo>
                    <a:pt x="67" y="154"/>
                    <a:pt x="67" y="154"/>
                    <a:pt x="67" y="154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71" y="158"/>
                    <a:pt x="71" y="158"/>
                    <a:pt x="71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9" y="172"/>
                    <a:pt x="69" y="172"/>
                    <a:pt x="69" y="172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68" y="177"/>
                    <a:pt x="68" y="177"/>
                    <a:pt x="68" y="177"/>
                  </a:cubicBezTo>
                  <a:cubicBezTo>
                    <a:pt x="68" y="178"/>
                    <a:pt x="68" y="178"/>
                    <a:pt x="68" y="178"/>
                  </a:cubicBezTo>
                  <a:cubicBezTo>
                    <a:pt x="66" y="185"/>
                    <a:pt x="66" y="185"/>
                    <a:pt x="66" y="185"/>
                  </a:cubicBezTo>
                  <a:cubicBezTo>
                    <a:pt x="63" y="185"/>
                    <a:pt x="63" y="185"/>
                    <a:pt x="63" y="185"/>
                  </a:cubicBezTo>
                  <a:cubicBezTo>
                    <a:pt x="63" y="184"/>
                    <a:pt x="63" y="184"/>
                    <a:pt x="63" y="184"/>
                  </a:cubicBezTo>
                  <a:close/>
                  <a:moveTo>
                    <a:pt x="34" y="57"/>
                  </a:moveTo>
                  <a:cubicBezTo>
                    <a:pt x="36" y="58"/>
                    <a:pt x="36" y="58"/>
                    <a:pt x="36" y="58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5" y="63"/>
                    <a:pt x="35" y="63"/>
                    <a:pt x="34" y="63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2" y="58"/>
                    <a:pt x="32" y="58"/>
                    <a:pt x="32" y="58"/>
                  </a:cubicBezTo>
                  <a:lnTo>
                    <a:pt x="34" y="57"/>
                  </a:lnTo>
                  <a:close/>
                  <a:moveTo>
                    <a:pt x="39" y="83"/>
                  </a:moveTo>
                  <a:cubicBezTo>
                    <a:pt x="40" y="85"/>
                    <a:pt x="40" y="85"/>
                    <a:pt x="40" y="85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6" y="82"/>
                    <a:pt x="36" y="82"/>
                    <a:pt x="37" y="82"/>
                  </a:cubicBezTo>
                  <a:cubicBezTo>
                    <a:pt x="38" y="82"/>
                    <a:pt x="39" y="82"/>
                    <a:pt x="39" y="83"/>
                  </a:cubicBezTo>
                  <a:close/>
                  <a:moveTo>
                    <a:pt x="42" y="109"/>
                  </a:moveTo>
                  <a:cubicBezTo>
                    <a:pt x="44" y="110"/>
                    <a:pt x="44" y="110"/>
                    <a:pt x="44" y="110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44" y="115"/>
                    <a:pt x="44" y="115"/>
                    <a:pt x="44" y="115"/>
                  </a:cubicBezTo>
                  <a:cubicBezTo>
                    <a:pt x="42" y="116"/>
                    <a:pt x="42" y="116"/>
                    <a:pt x="42" y="116"/>
                  </a:cubicBezTo>
                  <a:cubicBezTo>
                    <a:pt x="41" y="116"/>
                    <a:pt x="40" y="115"/>
                    <a:pt x="40" y="115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10"/>
                    <a:pt x="41" y="109"/>
                    <a:pt x="42" y="109"/>
                  </a:cubicBezTo>
                  <a:close/>
                  <a:moveTo>
                    <a:pt x="44" y="135"/>
                  </a:moveTo>
                  <a:cubicBezTo>
                    <a:pt x="44" y="137"/>
                    <a:pt x="44" y="137"/>
                    <a:pt x="44" y="137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2" y="140"/>
                    <a:pt x="42" y="140"/>
                    <a:pt x="42" y="140"/>
                  </a:cubicBezTo>
                  <a:cubicBezTo>
                    <a:pt x="41" y="140"/>
                    <a:pt x="40" y="140"/>
                    <a:pt x="40" y="139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0" y="134"/>
                    <a:pt x="41" y="134"/>
                    <a:pt x="42" y="134"/>
                  </a:cubicBezTo>
                  <a:lnTo>
                    <a:pt x="44" y="135"/>
                  </a:lnTo>
                  <a:close/>
                  <a:moveTo>
                    <a:pt x="23" y="164"/>
                  </a:moveTo>
                  <a:cubicBezTo>
                    <a:pt x="17" y="258"/>
                    <a:pt x="17" y="258"/>
                    <a:pt x="17" y="258"/>
                  </a:cubicBezTo>
                  <a:cubicBezTo>
                    <a:pt x="21" y="276"/>
                    <a:pt x="21" y="276"/>
                    <a:pt x="21" y="276"/>
                  </a:cubicBezTo>
                  <a:cubicBezTo>
                    <a:pt x="10" y="311"/>
                    <a:pt x="10" y="311"/>
                    <a:pt x="10" y="311"/>
                  </a:cubicBezTo>
                  <a:cubicBezTo>
                    <a:pt x="13" y="323"/>
                    <a:pt x="13" y="323"/>
                    <a:pt x="13" y="323"/>
                  </a:cubicBezTo>
                  <a:cubicBezTo>
                    <a:pt x="7" y="339"/>
                    <a:pt x="7" y="339"/>
                    <a:pt x="7" y="339"/>
                  </a:cubicBezTo>
                  <a:cubicBezTo>
                    <a:pt x="10" y="348"/>
                    <a:pt x="10" y="348"/>
                    <a:pt x="10" y="348"/>
                  </a:cubicBezTo>
                  <a:cubicBezTo>
                    <a:pt x="10" y="348"/>
                    <a:pt x="10" y="348"/>
                    <a:pt x="10" y="348"/>
                  </a:cubicBezTo>
                  <a:cubicBezTo>
                    <a:pt x="10" y="355"/>
                    <a:pt x="10" y="355"/>
                    <a:pt x="10" y="355"/>
                  </a:cubicBezTo>
                  <a:cubicBezTo>
                    <a:pt x="10" y="356"/>
                    <a:pt x="10" y="356"/>
                    <a:pt x="10" y="356"/>
                  </a:cubicBezTo>
                  <a:cubicBezTo>
                    <a:pt x="3" y="367"/>
                    <a:pt x="3" y="367"/>
                    <a:pt x="3" y="367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7" y="323"/>
                    <a:pt x="7" y="323"/>
                    <a:pt x="7" y="323"/>
                  </a:cubicBezTo>
                  <a:cubicBezTo>
                    <a:pt x="5" y="301"/>
                    <a:pt x="5" y="301"/>
                    <a:pt x="5" y="301"/>
                  </a:cubicBezTo>
                  <a:cubicBezTo>
                    <a:pt x="8" y="300"/>
                    <a:pt x="11" y="290"/>
                    <a:pt x="14" y="269"/>
                  </a:cubicBezTo>
                  <a:cubicBezTo>
                    <a:pt x="15" y="269"/>
                    <a:pt x="15" y="269"/>
                    <a:pt x="15" y="26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0" y="163"/>
                    <a:pt x="10" y="163"/>
                    <a:pt x="10" y="163"/>
                  </a:cubicBezTo>
                  <a:lnTo>
                    <a:pt x="23" y="164"/>
                  </a:lnTo>
                  <a:close/>
                  <a:moveTo>
                    <a:pt x="10" y="355"/>
                  </a:moveTo>
                  <a:cubicBezTo>
                    <a:pt x="10" y="355"/>
                    <a:pt x="10" y="355"/>
                    <a:pt x="10" y="355"/>
                  </a:cubicBez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658"/>
            <p:cNvSpPr>
              <a:spLocks noEditPoints="1"/>
            </p:cNvSpPr>
            <p:nvPr/>
          </p:nvSpPr>
          <p:spPr bwMode="auto">
            <a:xfrm>
              <a:off x="5757863" y="1347788"/>
              <a:ext cx="153988" cy="266700"/>
            </a:xfrm>
            <a:custGeom>
              <a:avLst/>
              <a:gdLst/>
              <a:ahLst/>
              <a:cxnLst>
                <a:cxn ang="0">
                  <a:pos x="30" y="13"/>
                </a:cxn>
                <a:cxn ang="0">
                  <a:pos x="30" y="21"/>
                </a:cxn>
                <a:cxn ang="0">
                  <a:pos x="34" y="28"/>
                </a:cxn>
                <a:cxn ang="0">
                  <a:pos x="28" y="24"/>
                </a:cxn>
                <a:cxn ang="0">
                  <a:pos x="28" y="23"/>
                </a:cxn>
                <a:cxn ang="0">
                  <a:pos x="24" y="17"/>
                </a:cxn>
                <a:cxn ang="0">
                  <a:pos x="30" y="13"/>
                </a:cxn>
                <a:cxn ang="0">
                  <a:pos x="28" y="24"/>
                </a:cxn>
                <a:cxn ang="0">
                  <a:pos x="28" y="24"/>
                </a:cxn>
                <a:cxn ang="0">
                  <a:pos x="28" y="24"/>
                </a:cxn>
                <a:cxn ang="0">
                  <a:pos x="35" y="30"/>
                </a:cxn>
                <a:cxn ang="0">
                  <a:pos x="38" y="43"/>
                </a:cxn>
                <a:cxn ang="0">
                  <a:pos x="41" y="71"/>
                </a:cxn>
                <a:cxn ang="0">
                  <a:pos x="35" y="41"/>
                </a:cxn>
                <a:cxn ang="0">
                  <a:pos x="27" y="27"/>
                </a:cxn>
                <a:cxn ang="0">
                  <a:pos x="35" y="30"/>
                </a:cxn>
                <a:cxn ang="0">
                  <a:pos x="13" y="30"/>
                </a:cxn>
                <a:cxn ang="0">
                  <a:pos x="0" y="0"/>
                </a:cxn>
                <a:cxn ang="0">
                  <a:pos x="10" y="8"/>
                </a:cxn>
                <a:cxn ang="0">
                  <a:pos x="23" y="17"/>
                </a:cxn>
                <a:cxn ang="0">
                  <a:pos x="22" y="19"/>
                </a:cxn>
                <a:cxn ang="0">
                  <a:pos x="22" y="19"/>
                </a:cxn>
                <a:cxn ang="0">
                  <a:pos x="21" y="21"/>
                </a:cxn>
                <a:cxn ang="0">
                  <a:pos x="13" y="30"/>
                </a:cxn>
                <a:cxn ang="0">
                  <a:pos x="21" y="27"/>
                </a:cxn>
                <a:cxn ang="0">
                  <a:pos x="23" y="29"/>
                </a:cxn>
                <a:cxn ang="0">
                  <a:pos x="24" y="44"/>
                </a:cxn>
                <a:cxn ang="0">
                  <a:pos x="25" y="49"/>
                </a:cxn>
                <a:cxn ang="0">
                  <a:pos x="16" y="36"/>
                </a:cxn>
                <a:cxn ang="0">
                  <a:pos x="14" y="32"/>
                </a:cxn>
                <a:cxn ang="0">
                  <a:pos x="21" y="27"/>
                </a:cxn>
              </a:cxnLst>
              <a:rect l="0" t="0" r="r" b="b"/>
              <a:pathLst>
                <a:path w="41" h="71">
                  <a:moveTo>
                    <a:pt x="30" y="13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6" y="17"/>
                    <a:pt x="27" y="16"/>
                    <a:pt x="30" y="13"/>
                  </a:cubicBezTo>
                  <a:close/>
                  <a:moveTo>
                    <a:pt x="28" y="24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lose/>
                  <a:moveTo>
                    <a:pt x="35" y="30"/>
                  </a:moveTo>
                  <a:cubicBezTo>
                    <a:pt x="38" y="43"/>
                    <a:pt x="38" y="43"/>
                    <a:pt x="38" y="43"/>
                  </a:cubicBezTo>
                  <a:cubicBezTo>
                    <a:pt x="40" y="51"/>
                    <a:pt x="41" y="61"/>
                    <a:pt x="41" y="7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3" y="36"/>
                    <a:pt x="30" y="31"/>
                    <a:pt x="27" y="27"/>
                  </a:cubicBezTo>
                  <a:lnTo>
                    <a:pt x="35" y="30"/>
                  </a:lnTo>
                  <a:close/>
                  <a:moveTo>
                    <a:pt x="13" y="30"/>
                  </a:moveTo>
                  <a:cubicBezTo>
                    <a:pt x="6" y="20"/>
                    <a:pt x="2" y="9"/>
                    <a:pt x="0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1"/>
                    <a:pt x="21" y="21"/>
                    <a:pt x="21" y="21"/>
                  </a:cubicBezTo>
                  <a:lnTo>
                    <a:pt x="13" y="30"/>
                  </a:lnTo>
                  <a:close/>
                  <a:moveTo>
                    <a:pt x="21" y="27"/>
                  </a:moveTo>
                  <a:cubicBezTo>
                    <a:pt x="23" y="29"/>
                    <a:pt x="23" y="29"/>
                    <a:pt x="23" y="29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4" y="32"/>
                    <a:pt x="14" y="32"/>
                    <a:pt x="14" y="3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659"/>
            <p:cNvSpPr>
              <a:spLocks noEditPoints="1"/>
            </p:cNvSpPr>
            <p:nvPr/>
          </p:nvSpPr>
          <p:spPr bwMode="auto">
            <a:xfrm>
              <a:off x="5805488" y="1427163"/>
              <a:ext cx="82550" cy="41275"/>
            </a:xfrm>
            <a:custGeom>
              <a:avLst/>
              <a:gdLst/>
              <a:ahLst/>
              <a:cxnLst>
                <a:cxn ang="0">
                  <a:pos x="50" y="16"/>
                </a:cxn>
                <a:cxn ang="0">
                  <a:pos x="52" y="21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6" y="7"/>
                </a:cxn>
                <a:cxn ang="0">
                  <a:pos x="36" y="7"/>
                </a:cxn>
                <a:cxn ang="0">
                  <a:pos x="50" y="16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19" y="0"/>
                </a:cxn>
                <a:cxn ang="0">
                  <a:pos x="15" y="12"/>
                </a:cxn>
                <a:cxn ang="0">
                  <a:pos x="19" y="14"/>
                </a:cxn>
                <a:cxn ang="0">
                  <a:pos x="3" y="26"/>
                </a:cxn>
                <a:cxn ang="0">
                  <a:pos x="0" y="21"/>
                </a:cxn>
                <a:cxn ang="0">
                  <a:pos x="19" y="0"/>
                </a:cxn>
              </a:cxnLst>
              <a:rect l="0" t="0" r="r" b="b"/>
              <a:pathLst>
                <a:path w="52" h="26">
                  <a:moveTo>
                    <a:pt x="50" y="16"/>
                  </a:moveTo>
                  <a:lnTo>
                    <a:pt x="52" y="21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50" y="16"/>
                  </a:lnTo>
                  <a:close/>
                  <a:moveTo>
                    <a:pt x="34" y="14"/>
                  </a:moveTo>
                  <a:lnTo>
                    <a:pt x="34" y="14"/>
                  </a:lnTo>
                  <a:lnTo>
                    <a:pt x="34" y="14"/>
                  </a:lnTo>
                  <a:close/>
                  <a:moveTo>
                    <a:pt x="19" y="0"/>
                  </a:moveTo>
                  <a:lnTo>
                    <a:pt x="15" y="12"/>
                  </a:lnTo>
                  <a:lnTo>
                    <a:pt x="19" y="14"/>
                  </a:lnTo>
                  <a:lnTo>
                    <a:pt x="3" y="26"/>
                  </a:lnTo>
                  <a:lnTo>
                    <a:pt x="0" y="2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Isosceles Triangle 31"/>
          <p:cNvSpPr/>
          <p:nvPr/>
        </p:nvSpPr>
        <p:spPr>
          <a:xfrm rot="5224581">
            <a:off x="1533469" y="1909521"/>
            <a:ext cx="381000" cy="381000"/>
          </a:xfrm>
          <a:prstGeom prst="triangle">
            <a:avLst/>
          </a:prstGeom>
          <a:gradFill>
            <a:gsLst>
              <a:gs pos="0">
                <a:srgbClr val="45CDFF"/>
              </a:gs>
              <a:gs pos="100000">
                <a:srgbClr val="0070C0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81199" y="4376969"/>
            <a:ext cx="4009969" cy="461665"/>
          </a:xfrm>
          <a:prstGeom prst="rect">
            <a:avLst/>
          </a:prstGeom>
          <a:noFill/>
          <a:scene3d>
            <a:camera prst="isometricOffAxis1Right">
              <a:rot lat="600000" lon="20400000" rev="2151000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24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Pricing &amp; Sales Agreement</a:t>
            </a:r>
            <a:endParaRPr lang="en-US" sz="2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95499" y="5100075"/>
            <a:ext cx="4194993" cy="461665"/>
          </a:xfrm>
          <a:prstGeom prst="rect">
            <a:avLst/>
          </a:prstGeom>
          <a:noFill/>
          <a:scene3d>
            <a:camera prst="isometricOffAxis1Right">
              <a:rot lat="600000" lon="20400000" rev="21522936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2400" b="1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Suggested Action &amp; Time Table</a:t>
            </a:r>
            <a:endParaRPr lang="en-US" sz="2400" b="1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41713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00417 0.11528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11528 L 0.0125 0.27083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27083 L 0.0125 0.35972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35972 L 0.02084 0.48194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  <p:bldP spid="32" grpId="0" animBg="1"/>
      <p:bldP spid="32" grpId="1" animBg="1"/>
      <p:bldP spid="32" grpId="2" animBg="1"/>
      <p:bldP spid="32" grpId="3" animBg="1"/>
      <p:bldP spid="32" grpId="4" animBg="1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Sales Proposal</a:t>
            </a:r>
            <a:br>
              <a:rPr lang="en-US" dirty="0" smtClean="0"/>
            </a:br>
            <a:r>
              <a:rPr lang="en-US" sz="2800" dirty="0" smtClean="0"/>
              <a:t>(Five Important Dimensions)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1447800"/>
            <a:ext cx="6937375" cy="607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9387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ell 3E Base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75000"/>
            <a:alpha val="37000"/>
          </a:schemeClr>
        </a:solidFill>
        <a:ln w="44450"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Sell 3E Base Template</Template>
  <TotalTime>2011</TotalTime>
  <Words>486</Words>
  <Application>Microsoft Macintosh PowerPoint</Application>
  <PresentationFormat>On-screen Show (4:3)</PresentationFormat>
  <Paragraphs>85</Paragraphs>
  <Slides>24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Sell 3E Base Template</vt:lpstr>
      <vt:lpstr>Planning Sales Dialogues and Presentations</vt:lpstr>
      <vt:lpstr>Learning Objectives</vt:lpstr>
      <vt:lpstr>Learning Objectives</vt:lpstr>
      <vt:lpstr>Sales Dialogue</vt:lpstr>
      <vt:lpstr>Customer-Focused  Sales Dialogue</vt:lpstr>
      <vt:lpstr>Sales Communications Formats</vt:lpstr>
      <vt:lpstr>Written Sales Proposal</vt:lpstr>
      <vt:lpstr>Components of a Written Proposal</vt:lpstr>
      <vt:lpstr>Evaluating Sales Proposal (Five Important Dimensions)</vt:lpstr>
      <vt:lpstr>Evaluating Sales Proposal Reliability and Assurance</vt:lpstr>
      <vt:lpstr>Evaluating Sales Proposal Tangibles, Empathy, &amp; Responsiveness</vt:lpstr>
      <vt:lpstr>Organized Sales Dialogues</vt:lpstr>
      <vt:lpstr>Discovering Needs – Review ADAPT </vt:lpstr>
      <vt:lpstr>Sales Dialogue Template</vt:lpstr>
      <vt:lpstr>Sales Dialogue Template (cont.)</vt:lpstr>
      <vt:lpstr>Sales Dialogue Template (cont.)</vt:lpstr>
      <vt:lpstr>Customer Value Proposition</vt:lpstr>
      <vt:lpstr>Creating a Value Proposition</vt:lpstr>
      <vt:lpstr>Ethical Dilemma</vt:lpstr>
      <vt:lpstr>Buying Motives</vt:lpstr>
      <vt:lpstr>Features and Benefits</vt:lpstr>
      <vt:lpstr>Features and Benefits</vt:lpstr>
      <vt:lpstr>Engaging the Customer</vt:lpstr>
      <vt:lpstr>Ethical Dilemma</vt:lpstr>
    </vt:vector>
  </TitlesOfParts>
  <Company>Ball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A. Inks</dc:creator>
  <cp:lastModifiedBy>Don Surath</cp:lastModifiedBy>
  <cp:revision>24</cp:revision>
  <dcterms:created xsi:type="dcterms:W3CDTF">2012-03-06T14:11:33Z</dcterms:created>
  <dcterms:modified xsi:type="dcterms:W3CDTF">2014-05-09T05:04:21Z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1130455815</vt:i4>
  </property>
  <property fmtid="{D5CDD505-2E9C-101B-9397-08002B2CF9AE}" pid="3" name="_NewReviewCycle">
    <vt:lpwstr/>
  </property>
  <property fmtid="{D5CDD505-2E9C-101B-9397-08002B2CF9AE}" pid="4" name="_EmailSubject">
    <vt:lpwstr>PPT Template </vt:lpwstr>
  </property>
  <property fmtid="{D5CDD505-2E9C-101B-9397-08002B2CF9AE}" pid="5" name="_AuthorEmail">
    <vt:lpwstr>Daniel.Noguera@cengage.com</vt:lpwstr>
  </property>
  <property fmtid="{D5CDD505-2E9C-101B-9397-08002B2CF9AE}" pid="6" name="_AuthorEmailDisplayName">
    <vt:lpwstr>Noguera, Daniel</vt:lpwstr>
  </property>
  <property fmtid="{D5CDD505-2E9C-101B-9397-08002B2CF9AE}" pid="7" name="_PreviousAdHocReviewCycleID">
    <vt:i4>-645163926</vt:i4>
  </property>
</Properties>
</file>